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2" d="100"/>
          <a:sy n="102" d="100"/>
        </p:scale>
        <p:origin x="144"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C1B73-1217-44BC-A6BA-4A62412EE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20630FD-7AF4-F16B-A64E-5EF8ECAFC9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4711032-C9F4-468B-B389-C05FAB737901}"/>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5" name="Footer Placeholder 4">
            <a:extLst>
              <a:ext uri="{FF2B5EF4-FFF2-40B4-BE49-F238E27FC236}">
                <a16:creationId xmlns:a16="http://schemas.microsoft.com/office/drawing/2014/main" id="{E67D3724-7BE5-ED53-7D90-8D4C1F63E06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742059-22F1-718D-B0E9-6790689A63F6}"/>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403995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CB1A5-933D-EFD0-EA62-D8EC1BF6F95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87D9441-0418-30DB-FF78-7C66DDA75C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0A26EC-5C00-79EE-E67A-A9A6D7D8DBB6}"/>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5" name="Footer Placeholder 4">
            <a:extLst>
              <a:ext uri="{FF2B5EF4-FFF2-40B4-BE49-F238E27FC236}">
                <a16:creationId xmlns:a16="http://schemas.microsoft.com/office/drawing/2014/main" id="{B33186DB-1685-43FA-C976-F9CFCEA353B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012B2D-8BEA-4B02-E4F7-A4D300C40EC4}"/>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2129630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20487-A83E-5B86-F435-6E3C8B8F5E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D846792-870D-CBBD-6919-9A48F92C1C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A2FB884-A6CE-5E55-9B72-5C83616F3CFA}"/>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5" name="Footer Placeholder 4">
            <a:extLst>
              <a:ext uri="{FF2B5EF4-FFF2-40B4-BE49-F238E27FC236}">
                <a16:creationId xmlns:a16="http://schemas.microsoft.com/office/drawing/2014/main" id="{3D27D8ED-5BE3-D68E-094C-085C2C4C7F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D9000FA-03A3-BC51-730C-04948D0DBE40}"/>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806482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9CE78-696E-C588-F2B2-2B4633218E8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D59E325-1112-8B6A-65D6-5D5B85025E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F626B66-4200-8D15-D2F9-CBA72A6D704A}"/>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5" name="Footer Placeholder 4">
            <a:extLst>
              <a:ext uri="{FF2B5EF4-FFF2-40B4-BE49-F238E27FC236}">
                <a16:creationId xmlns:a16="http://schemas.microsoft.com/office/drawing/2014/main" id="{1788EC91-ED52-635C-CFE2-C2B0EF0944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E78938E-A4BB-66C7-88FA-4ECFE11BEA12}"/>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248954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3201-DD7B-AF0E-4D4E-56FA7D08CE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C9E6251-5BBB-766A-C8E2-4FC4956C2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1262B-7BD0-C12A-6A54-A1980A364566}"/>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5" name="Footer Placeholder 4">
            <a:extLst>
              <a:ext uri="{FF2B5EF4-FFF2-40B4-BE49-F238E27FC236}">
                <a16:creationId xmlns:a16="http://schemas.microsoft.com/office/drawing/2014/main" id="{350B49B0-8DD9-2563-4103-AF35F8C495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2D1CEA-C18C-CBC7-095F-7847C80FFC52}"/>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362967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79F52-0EEA-7983-04F2-A8B502DE113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C7C3EE0-2F1F-5839-55B1-9A486233F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24EDE95-97D3-B945-8A59-31B00AC8E6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69762CD-7058-BBF2-08ED-D8AB72C2F1EB}"/>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6" name="Footer Placeholder 5">
            <a:extLst>
              <a:ext uri="{FF2B5EF4-FFF2-40B4-BE49-F238E27FC236}">
                <a16:creationId xmlns:a16="http://schemas.microsoft.com/office/drawing/2014/main" id="{61603D93-AE64-E406-BCB6-D03B67DF037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C123ED8-FD1E-1B03-FB1E-49574A39C76F}"/>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6807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22D2-8BE2-28B9-DE59-ACDF5F25FF3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29F02A7-D2CF-2DAE-9DB5-3CA5F2DE4C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69163-B2A1-40F6-C9D5-AF8BC259CB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73962D1-BAB7-B4EE-60A5-D3882C551D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AC5FF-1E18-BFF0-C9C6-0C73F7B96F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9C1A372-C706-BCEA-0E03-320A180395CA}"/>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8" name="Footer Placeholder 7">
            <a:extLst>
              <a:ext uri="{FF2B5EF4-FFF2-40B4-BE49-F238E27FC236}">
                <a16:creationId xmlns:a16="http://schemas.microsoft.com/office/drawing/2014/main" id="{F19D25F0-E5F1-41AD-AF65-2AD3C845E4D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7924BFC-FB1A-F421-7B09-325A8563766D}"/>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146226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2CDFA-BAF4-9F45-4F4E-3846999034A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5F20291-2271-899B-ED3E-7DCED7FFCF13}"/>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4" name="Footer Placeholder 3">
            <a:extLst>
              <a:ext uri="{FF2B5EF4-FFF2-40B4-BE49-F238E27FC236}">
                <a16:creationId xmlns:a16="http://schemas.microsoft.com/office/drawing/2014/main" id="{773EFD0E-FE8C-1254-D72A-1CBB00FF910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64F6420-1B9C-1C58-67A1-6BCB5E02DED9}"/>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368128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842566-49BA-CBBA-91A4-67080978A8EE}"/>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3" name="Footer Placeholder 2">
            <a:extLst>
              <a:ext uri="{FF2B5EF4-FFF2-40B4-BE49-F238E27FC236}">
                <a16:creationId xmlns:a16="http://schemas.microsoft.com/office/drawing/2014/main" id="{3C31B92B-BF8D-E938-1BF7-A42A9C9FDA5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90249DC-DC30-10F7-DA3D-27D7EC16F786}"/>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240678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254C-26CC-6FD2-D91B-8271E4074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495B81C-3B7B-AE77-AC6D-3C35B4750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F34EC0F-62CD-7B5D-849C-D0CAECF5C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723053-9053-6C9B-B14E-2C6C3ADA3331}"/>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6" name="Footer Placeholder 5">
            <a:extLst>
              <a:ext uri="{FF2B5EF4-FFF2-40B4-BE49-F238E27FC236}">
                <a16:creationId xmlns:a16="http://schemas.microsoft.com/office/drawing/2014/main" id="{361C5450-F7F2-DA4B-A479-AD16EC7CB0C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16CEE7C-81B2-D8A7-3F91-72024767FBCE}"/>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359822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418C-5289-CCB6-F630-43F245CAE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BE35193-FF16-5561-1F54-7B2EE55BF2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8CF9152-D8C2-C824-68A4-285B86725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FABB3-606D-426A-ED0F-718F762245A8}"/>
              </a:ext>
            </a:extLst>
          </p:cNvPr>
          <p:cNvSpPr>
            <a:spLocks noGrp="1"/>
          </p:cNvSpPr>
          <p:nvPr>
            <p:ph type="dt" sz="half" idx="10"/>
          </p:nvPr>
        </p:nvSpPr>
        <p:spPr/>
        <p:txBody>
          <a:bodyPr/>
          <a:lstStyle/>
          <a:p>
            <a:fld id="{08BB4292-F77E-4794-86D4-E8731C9C6476}" type="datetimeFigureOut">
              <a:rPr lang="en-AU" smtClean="0"/>
              <a:t>27/07/2023</a:t>
            </a:fld>
            <a:endParaRPr lang="en-AU"/>
          </a:p>
        </p:txBody>
      </p:sp>
      <p:sp>
        <p:nvSpPr>
          <p:cNvPr id="6" name="Footer Placeholder 5">
            <a:extLst>
              <a:ext uri="{FF2B5EF4-FFF2-40B4-BE49-F238E27FC236}">
                <a16:creationId xmlns:a16="http://schemas.microsoft.com/office/drawing/2014/main" id="{8F69F8AB-43D9-FE9C-2AE6-E615227BF43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F25F6F9-123B-FD1A-3EE9-E5850DFFAC5C}"/>
              </a:ext>
            </a:extLst>
          </p:cNvPr>
          <p:cNvSpPr>
            <a:spLocks noGrp="1"/>
          </p:cNvSpPr>
          <p:nvPr>
            <p:ph type="sldNum" sz="quarter" idx="12"/>
          </p:nvPr>
        </p:nvSpPr>
        <p:spPr/>
        <p:txBody>
          <a:bodyPr/>
          <a:lstStyle/>
          <a:p>
            <a:fld id="{30F422DB-A366-41F7-B843-7924EA564938}" type="slidenum">
              <a:rPr lang="en-AU" smtClean="0"/>
              <a:t>‹#›</a:t>
            </a:fld>
            <a:endParaRPr lang="en-AU"/>
          </a:p>
        </p:txBody>
      </p:sp>
    </p:spTree>
    <p:extLst>
      <p:ext uri="{BB962C8B-B14F-4D97-AF65-F5344CB8AC3E}">
        <p14:creationId xmlns:p14="http://schemas.microsoft.com/office/powerpoint/2010/main" val="3881269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0224F-EC6D-13FB-62A7-9380C89B3A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85992CE-44B1-18FF-8A8F-4B5A254A5D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3CBB010-948D-CECF-059A-7A82CDDD1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B4292-F77E-4794-86D4-E8731C9C6476}" type="datetimeFigureOut">
              <a:rPr lang="en-AU" smtClean="0"/>
              <a:t>27/07/2023</a:t>
            </a:fld>
            <a:endParaRPr lang="en-AU"/>
          </a:p>
        </p:txBody>
      </p:sp>
      <p:sp>
        <p:nvSpPr>
          <p:cNvPr id="5" name="Footer Placeholder 4">
            <a:extLst>
              <a:ext uri="{FF2B5EF4-FFF2-40B4-BE49-F238E27FC236}">
                <a16:creationId xmlns:a16="http://schemas.microsoft.com/office/drawing/2014/main" id="{EC98BCDC-E06F-7828-B6F3-605964C781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8155511-2779-5F57-77B5-3045471C5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422DB-A366-41F7-B843-7924EA564938}" type="slidenum">
              <a:rPr lang="en-AU" smtClean="0"/>
              <a:t>‹#›</a:t>
            </a:fld>
            <a:endParaRPr lang="en-AU"/>
          </a:p>
        </p:txBody>
      </p:sp>
    </p:spTree>
    <p:extLst>
      <p:ext uri="{BB962C8B-B14F-4D97-AF65-F5344CB8AC3E}">
        <p14:creationId xmlns:p14="http://schemas.microsoft.com/office/powerpoint/2010/main" val="1460202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s://youtu.be/-B6rTycqtyc?t=84" TargetMode="External"/><Relationship Id="rId7" Type="http://schemas.openxmlformats.org/officeDocument/2006/relationships/image" Target="../media/image4.jp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hyperlink" Target="https://captagroup.com/east/wp-content/uploads/2022/11/WLH-A4-Park-Map_2022_Japanes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93CB-6F27-0369-4439-E7FA05FFB141}"/>
              </a:ext>
            </a:extLst>
          </p:cNvPr>
          <p:cNvSpPr>
            <a:spLocks noGrp="1"/>
          </p:cNvSpPr>
          <p:nvPr>
            <p:ph type="title"/>
          </p:nvPr>
        </p:nvSpPr>
        <p:spPr>
          <a:xfrm>
            <a:off x="838200" y="365125"/>
            <a:ext cx="10515600" cy="577555"/>
          </a:xfrm>
        </p:spPr>
        <p:txBody>
          <a:bodyPr>
            <a:normAutofit/>
          </a:bodyPr>
          <a:lstStyle/>
          <a:p>
            <a:pPr algn="ctr"/>
            <a:r>
              <a:rPr lang="ja-JP" altLang="en-US" sz="1800" b="1" dirty="0">
                <a:latin typeface="Meiryo" panose="020B0604030504040204" pitchFamily="34" charset="-128"/>
                <a:ea typeface="Meiryo" panose="020B0604030504040204" pitchFamily="34" charset="-128"/>
              </a:rPr>
              <a:t>ワイルドライフ・ハビタットでのディナーファンクション活用例</a:t>
            </a:r>
            <a:endParaRPr lang="en-AU" sz="1800" b="1" dirty="0">
              <a:latin typeface="Meiryo" panose="020B0604030504040204" pitchFamily="34" charset="-128"/>
              <a:ea typeface="Meiryo" panose="020B0604030504040204" pitchFamily="34" charset="-128"/>
            </a:endParaRPr>
          </a:p>
        </p:txBody>
      </p:sp>
      <p:pic>
        <p:nvPicPr>
          <p:cNvPr id="5" name="Content Placeholder 4" descr="A logo with text and animals&#10;&#10;Description automatically generated">
            <a:extLst>
              <a:ext uri="{FF2B5EF4-FFF2-40B4-BE49-F238E27FC236}">
                <a16:creationId xmlns:a16="http://schemas.microsoft.com/office/drawing/2014/main" id="{94A40574-7D0E-EBF6-5935-6954CE76EC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590" y="109947"/>
            <a:ext cx="1513332" cy="948587"/>
          </a:xfrm>
        </p:spPr>
      </p:pic>
      <p:sp>
        <p:nvSpPr>
          <p:cNvPr id="6" name="TextBox 5">
            <a:extLst>
              <a:ext uri="{FF2B5EF4-FFF2-40B4-BE49-F238E27FC236}">
                <a16:creationId xmlns:a16="http://schemas.microsoft.com/office/drawing/2014/main" id="{1EA17AB9-7A8C-B1BE-30C8-16EDA12F6F24}"/>
              </a:ext>
            </a:extLst>
          </p:cNvPr>
          <p:cNvSpPr txBox="1"/>
          <p:nvPr/>
        </p:nvSpPr>
        <p:spPr>
          <a:xfrm>
            <a:off x="428590" y="1197858"/>
            <a:ext cx="5482015" cy="1546577"/>
          </a:xfrm>
          <a:prstGeom prst="rect">
            <a:avLst/>
          </a:prstGeom>
          <a:noFill/>
        </p:spPr>
        <p:txBody>
          <a:bodyPr wrap="square" rtlCol="0">
            <a:spAutoFit/>
          </a:bodyPr>
          <a:lstStyle/>
          <a:p>
            <a:r>
              <a:rPr lang="ja-JP" altLang="en-US" sz="1050" dirty="0">
                <a:latin typeface="Meiryo" panose="020B0604030504040204" pitchFamily="34" charset="-128"/>
                <a:ea typeface="Meiryo" panose="020B0604030504040204" pitchFamily="34" charset="-128"/>
              </a:rPr>
              <a:t>海外セレブにも人気、オーストラリア屈指のリゾート地ポートダグラスにあるワイルドライフ・ハビタットでは通常の日中の営業に加えて、団体による貸切のディナーにも対応しています。</a:t>
            </a:r>
            <a:endParaRPr lang="en-AU" altLang="ja-JP" sz="1050" dirty="0">
              <a:latin typeface="Meiryo" panose="020B0604030504040204" pitchFamily="34" charset="-128"/>
              <a:ea typeface="Meiryo" panose="020B0604030504040204" pitchFamily="34" charset="-128"/>
            </a:endParaRPr>
          </a:p>
          <a:p>
            <a:endParaRPr lang="en-AU" sz="1050" dirty="0">
              <a:latin typeface="Meiryo" panose="020B0604030504040204" pitchFamily="34" charset="-128"/>
              <a:ea typeface="Meiryo" panose="020B0604030504040204" pitchFamily="34" charset="-128"/>
            </a:endParaRPr>
          </a:p>
          <a:p>
            <a:r>
              <a:rPr lang="ja-JP" altLang="en-US" sz="1050" dirty="0">
                <a:latin typeface="Meiryo" panose="020B0604030504040204" pitchFamily="34" charset="-128"/>
                <a:ea typeface="Meiryo" panose="020B0604030504040204" pitchFamily="34" charset="-128"/>
              </a:rPr>
              <a:t>広い敷地は</a:t>
            </a:r>
            <a:r>
              <a:rPr lang="en-US" altLang="ja-JP" sz="1050" dirty="0">
                <a:latin typeface="Meiryo" panose="020B0604030504040204" pitchFamily="34" charset="-128"/>
                <a:ea typeface="Meiryo" panose="020B0604030504040204" pitchFamily="34" charset="-128"/>
              </a:rPr>
              <a:t>4</a:t>
            </a:r>
            <a:r>
              <a:rPr lang="ja-JP" altLang="en-US" sz="1050" dirty="0">
                <a:latin typeface="Meiryo" panose="020B0604030504040204" pitchFamily="34" charset="-128"/>
                <a:ea typeface="Meiryo" panose="020B0604030504040204" pitchFamily="34" charset="-128"/>
              </a:rPr>
              <a:t>つの自然環境に分けられ、それぞれのエリアに住む鳥や動物たちが展示されています。通常の動物園とは逆にほとんどの鳥や動物が放し飼いになっており、彼らが住むエリアに人間がお邪魔させてもらうユニークな動物園です。</a:t>
            </a:r>
            <a:endParaRPr lang="en-AU" altLang="ja-JP" sz="1050" dirty="0">
              <a:latin typeface="Meiryo" panose="020B0604030504040204" pitchFamily="34" charset="-128"/>
              <a:ea typeface="Meiryo" panose="020B0604030504040204" pitchFamily="34" charset="-128"/>
            </a:endParaRPr>
          </a:p>
          <a:p>
            <a:endParaRPr lang="en-AU" sz="1050" dirty="0">
              <a:latin typeface="Meiryo" panose="020B0604030504040204" pitchFamily="34" charset="-128"/>
              <a:ea typeface="Meiryo" panose="020B0604030504040204" pitchFamily="34" charset="-128"/>
            </a:endParaRPr>
          </a:p>
          <a:p>
            <a:r>
              <a:rPr lang="ja-JP" altLang="en-US" sz="1050" dirty="0">
                <a:latin typeface="Meiryo" panose="020B0604030504040204" pitchFamily="34" charset="-128"/>
                <a:ea typeface="Meiryo" panose="020B0604030504040204" pitchFamily="34" charset="-128"/>
              </a:rPr>
              <a:t>大人だけでなくご家族での参加者もいるような社員旅行などにも最適です。</a:t>
            </a:r>
            <a:endParaRPr lang="en-AU" sz="1050" dirty="0">
              <a:latin typeface="Meiryo" panose="020B0604030504040204" pitchFamily="34" charset="-128"/>
              <a:ea typeface="Meiryo" panose="020B0604030504040204" pitchFamily="34" charset="-128"/>
            </a:endParaRPr>
          </a:p>
        </p:txBody>
      </p:sp>
      <p:sp>
        <p:nvSpPr>
          <p:cNvPr id="7" name="TextBox 6">
            <a:extLst>
              <a:ext uri="{FF2B5EF4-FFF2-40B4-BE49-F238E27FC236}">
                <a16:creationId xmlns:a16="http://schemas.microsoft.com/office/drawing/2014/main" id="{9762C75E-8DB6-959D-14AE-DB5646FC1417}"/>
              </a:ext>
            </a:extLst>
          </p:cNvPr>
          <p:cNvSpPr txBox="1"/>
          <p:nvPr/>
        </p:nvSpPr>
        <p:spPr>
          <a:xfrm>
            <a:off x="428590" y="2883759"/>
            <a:ext cx="5482015" cy="3607719"/>
          </a:xfrm>
          <a:prstGeom prst="rect">
            <a:avLst/>
          </a:prstGeom>
          <a:solidFill>
            <a:schemeClr val="accent6">
              <a:lumMod val="60000"/>
              <a:lumOff val="40000"/>
            </a:schemeClr>
          </a:solidFill>
        </p:spPr>
        <p:txBody>
          <a:bodyPr wrap="square" rtlCol="0">
            <a:spAutoFit/>
          </a:bodyPr>
          <a:lstStyle/>
          <a:p>
            <a:r>
              <a:rPr lang="ja-JP" altLang="en-US" sz="1400" u="sng" dirty="0">
                <a:latin typeface="Meiryo" panose="020B0604030504040204" pitchFamily="34" charset="-128"/>
                <a:ea typeface="Meiryo" panose="020B0604030504040204" pitchFamily="34" charset="-128"/>
              </a:rPr>
              <a:t>サンプルアイテナリー</a:t>
            </a:r>
            <a:endParaRPr lang="en-AU" altLang="ja-JP" sz="1400" u="sng" dirty="0">
              <a:latin typeface="Meiryo" panose="020B0604030504040204" pitchFamily="34" charset="-128"/>
              <a:ea typeface="Meiryo" panose="020B0604030504040204" pitchFamily="34" charset="-128"/>
            </a:endParaRPr>
          </a:p>
          <a:p>
            <a:endParaRPr lang="en-AU" sz="1100" dirty="0">
              <a:latin typeface="Meiryo" panose="020B0604030504040204" pitchFamily="34" charset="-128"/>
              <a:ea typeface="Meiryo" panose="020B0604030504040204" pitchFamily="34" charset="-128"/>
            </a:endParaRPr>
          </a:p>
          <a:p>
            <a:pPr>
              <a:lnSpc>
                <a:spcPct val="150000"/>
              </a:lnSpc>
            </a:pPr>
            <a:r>
              <a:rPr lang="en-US" altLang="ja-JP" sz="1050" dirty="0">
                <a:latin typeface="Meiryo" panose="020B0604030504040204" pitchFamily="34" charset="-128"/>
                <a:ea typeface="Meiryo" panose="020B0604030504040204" pitchFamily="34" charset="-128"/>
              </a:rPr>
              <a:t>17:00</a:t>
            </a:r>
            <a:r>
              <a:rPr lang="ja-JP" altLang="en-US" sz="1050" dirty="0">
                <a:latin typeface="Meiryo" panose="020B0604030504040204" pitchFamily="34" charset="-128"/>
                <a:ea typeface="Meiryo" panose="020B0604030504040204" pitchFamily="34" charset="-128"/>
              </a:rPr>
              <a:t>　裏門のゲートから草原エリアへ、飼育員と一緒にカンガルーへの餌付け</a:t>
            </a:r>
            <a:endParaRPr lang="en-AU" altLang="ja-JP" sz="1050" dirty="0">
              <a:latin typeface="Meiryo" panose="020B0604030504040204" pitchFamily="34" charset="-128"/>
              <a:ea typeface="Meiryo" panose="020B0604030504040204" pitchFamily="34" charset="-128"/>
            </a:endParaRPr>
          </a:p>
          <a:p>
            <a:pPr>
              <a:lnSpc>
                <a:spcPct val="150000"/>
              </a:lnSpc>
            </a:pPr>
            <a:r>
              <a:rPr lang="en-US" altLang="ja-JP" sz="1050" dirty="0">
                <a:latin typeface="Meiryo" panose="020B0604030504040204" pitchFamily="34" charset="-128"/>
                <a:ea typeface="Meiryo" panose="020B0604030504040204" pitchFamily="34" charset="-128"/>
              </a:rPr>
              <a:t>17:30</a:t>
            </a:r>
            <a:r>
              <a:rPr lang="ja-JP" altLang="en-US" sz="1050" dirty="0">
                <a:latin typeface="Meiryo" panose="020B0604030504040204" pitchFamily="34" charset="-128"/>
                <a:ea typeface="Meiryo" panose="020B0604030504040204" pitchFamily="34" charset="-128"/>
              </a:rPr>
              <a:t>　ワニと一緒に泳げる池にて、巨大イリエワニの餌付けショー</a:t>
            </a:r>
            <a:endParaRPr lang="en-AU" altLang="ja-JP" sz="1050" dirty="0">
              <a:latin typeface="Meiryo" panose="020B0604030504040204" pitchFamily="34" charset="-128"/>
              <a:ea typeface="Meiryo" panose="020B0604030504040204" pitchFamily="34" charset="-128"/>
            </a:endParaRPr>
          </a:p>
          <a:p>
            <a:pPr>
              <a:lnSpc>
                <a:spcPct val="150000"/>
              </a:lnSpc>
            </a:pPr>
            <a:r>
              <a:rPr lang="en-US" altLang="ja-JP" sz="1050" dirty="0">
                <a:latin typeface="Meiryo" panose="020B0604030504040204" pitchFamily="34" charset="-128"/>
                <a:ea typeface="Meiryo" panose="020B0604030504040204" pitchFamily="34" charset="-128"/>
              </a:rPr>
              <a:t>17:50</a:t>
            </a:r>
            <a:r>
              <a:rPr lang="ja-JP" altLang="en-US" sz="1050" dirty="0">
                <a:latin typeface="Meiryo" panose="020B0604030504040204" pitchFamily="34" charset="-128"/>
                <a:ea typeface="Meiryo" panose="020B0604030504040204" pitchFamily="34" charset="-128"/>
              </a:rPr>
              <a:t>　熱帯雨林エリアを通ってレストランへご案内</a:t>
            </a:r>
            <a:endParaRPr lang="en-AU" altLang="ja-JP" sz="1050" dirty="0">
              <a:latin typeface="Meiryo" panose="020B0604030504040204" pitchFamily="34" charset="-128"/>
              <a:ea typeface="Meiryo" panose="020B0604030504040204" pitchFamily="34" charset="-128"/>
            </a:endParaRPr>
          </a:p>
          <a:p>
            <a:pPr>
              <a:lnSpc>
                <a:spcPct val="150000"/>
              </a:lnSpc>
            </a:pPr>
            <a:r>
              <a:rPr lang="en-US" altLang="ja-JP" sz="1050" dirty="0">
                <a:latin typeface="Meiryo" panose="020B0604030504040204" pitchFamily="34" charset="-128"/>
                <a:ea typeface="Meiryo" panose="020B0604030504040204" pitchFamily="34" charset="-128"/>
              </a:rPr>
              <a:t>18:00</a:t>
            </a:r>
            <a:r>
              <a:rPr lang="ja-JP" altLang="en-US" sz="1050" dirty="0">
                <a:latin typeface="Meiryo" panose="020B0604030504040204" pitchFamily="34" charset="-128"/>
                <a:ea typeface="Meiryo" panose="020B0604030504040204" pitchFamily="34" charset="-128"/>
              </a:rPr>
              <a:t>　レストランにてバッフェディナー</a:t>
            </a:r>
            <a:r>
              <a:rPr lang="en-US" altLang="ja-JP" sz="1050" dirty="0">
                <a:latin typeface="Meiryo" panose="020B0604030504040204" pitchFamily="34" charset="-128"/>
                <a:ea typeface="Meiryo" panose="020B0604030504040204" pitchFamily="34" charset="-128"/>
              </a:rPr>
              <a:t>(</a:t>
            </a:r>
            <a:r>
              <a:rPr lang="ja-JP" altLang="en-US" sz="1050" dirty="0">
                <a:latin typeface="Meiryo" panose="020B0604030504040204" pitchFamily="34" charset="-128"/>
                <a:ea typeface="Meiryo" panose="020B0604030504040204" pitchFamily="34" charset="-128"/>
              </a:rPr>
              <a:t>もしくはアルタネートドロップ）</a:t>
            </a:r>
            <a:endParaRPr lang="en-AU" altLang="ja-JP" sz="1050" dirty="0">
              <a:latin typeface="Meiryo" panose="020B0604030504040204" pitchFamily="34" charset="-128"/>
              <a:ea typeface="Meiryo" panose="020B0604030504040204" pitchFamily="34" charset="-128"/>
            </a:endParaRPr>
          </a:p>
          <a:p>
            <a:pPr>
              <a:lnSpc>
                <a:spcPct val="150000"/>
              </a:lnSpc>
            </a:pPr>
            <a:r>
              <a:rPr lang="ja-JP" altLang="en-US" sz="1050" dirty="0">
                <a:latin typeface="Meiryo" panose="020B0604030504040204" pitchFamily="34" charset="-128"/>
                <a:ea typeface="Meiryo" panose="020B0604030504040204" pitchFamily="34" charset="-128"/>
              </a:rPr>
              <a:t>　お食事を楽しみながら</a:t>
            </a:r>
            <a:endParaRPr lang="en-AU" altLang="ja-JP" sz="1050" dirty="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050" dirty="0">
                <a:latin typeface="Meiryo" panose="020B0604030504040204" pitchFamily="34" charset="-128"/>
                <a:ea typeface="Meiryo" panose="020B0604030504040204" pitchFamily="34" charset="-128"/>
              </a:rPr>
              <a:t>グループに分かれてコアラとの記念撮影</a:t>
            </a:r>
            <a:r>
              <a:rPr lang="en-US" altLang="ja-JP" sz="1050" dirty="0">
                <a:latin typeface="Meiryo" panose="020B0604030504040204" pitchFamily="34" charset="-128"/>
                <a:ea typeface="Meiryo" panose="020B0604030504040204" pitchFamily="34" charset="-128"/>
              </a:rPr>
              <a:t>(</a:t>
            </a:r>
            <a:r>
              <a:rPr lang="ja-JP" altLang="en-US" sz="1050" dirty="0">
                <a:latin typeface="Meiryo" panose="020B0604030504040204" pitchFamily="34" charset="-128"/>
                <a:ea typeface="Meiryo" panose="020B0604030504040204" pitchFamily="34" charset="-128"/>
              </a:rPr>
              <a:t>抱っこしない写真となります</a:t>
            </a:r>
            <a:r>
              <a:rPr lang="en-US" altLang="ja-JP" sz="1050" dirty="0">
                <a:latin typeface="Meiryo" panose="020B0604030504040204" pitchFamily="34" charset="-128"/>
                <a:ea typeface="Meiryo" panose="020B0604030504040204" pitchFamily="34" charset="-128"/>
              </a:rPr>
              <a:t>)</a:t>
            </a:r>
          </a:p>
          <a:p>
            <a:pPr marL="171450" indent="-171450">
              <a:lnSpc>
                <a:spcPct val="150000"/>
              </a:lnSpc>
              <a:buFont typeface="Arial" panose="020B0604020202020204" pitchFamily="34" charset="0"/>
              <a:buChar char="•"/>
            </a:pPr>
            <a:r>
              <a:rPr lang="ja-JP" altLang="en-US" sz="1050" dirty="0">
                <a:latin typeface="Meiryo" panose="020B0604030504040204" pitchFamily="34" charset="-128"/>
                <a:ea typeface="Meiryo" panose="020B0604030504040204" pitchFamily="34" charset="-128"/>
              </a:rPr>
              <a:t>飼育員が鮮やかなオウム、子ワニやヘビなどを手に皆様の周りをまわります。ご希望のお客様は飼育員と共にご自身のスマホで記念撮影も可能</a:t>
            </a:r>
            <a:endParaRPr lang="en-AU" altLang="ja-JP" sz="1050" dirty="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en-US" altLang="ja-JP" sz="1050" dirty="0">
                <a:latin typeface="Meiryo" panose="020B0604030504040204" pitchFamily="34" charset="-128"/>
                <a:ea typeface="Meiryo" panose="020B0604030504040204" pitchFamily="34" charset="-128"/>
              </a:rPr>
              <a:t>2</a:t>
            </a:r>
            <a:r>
              <a:rPr lang="ja-JP" altLang="en-US" sz="1050" dirty="0">
                <a:latin typeface="Meiryo" panose="020B0604030504040204" pitchFamily="34" charset="-128"/>
                <a:ea typeface="Meiryo" panose="020B0604030504040204" pitchFamily="34" charset="-128"/>
              </a:rPr>
              <a:t>時間の飲み放題パッケージ</a:t>
            </a:r>
            <a:r>
              <a:rPr lang="en-US" altLang="ja-JP" sz="1050" dirty="0">
                <a:latin typeface="Meiryo" panose="020B0604030504040204" pitchFamily="34" charset="-128"/>
                <a:ea typeface="Meiryo" panose="020B0604030504040204" pitchFamily="34" charset="-128"/>
              </a:rPr>
              <a:t>(</a:t>
            </a:r>
            <a:r>
              <a:rPr lang="ja-JP" altLang="en-US" sz="1050" dirty="0">
                <a:latin typeface="Meiryo" panose="020B0604030504040204" pitchFamily="34" charset="-128"/>
                <a:ea typeface="Meiryo" panose="020B0604030504040204" pitchFamily="34" charset="-128"/>
              </a:rPr>
              <a:t>アルコール、お子様にはノンアルコール</a:t>
            </a:r>
            <a:r>
              <a:rPr lang="en-US" altLang="ja-JP" sz="1050" dirty="0">
                <a:latin typeface="Meiryo" panose="020B0604030504040204" pitchFamily="34" charset="-128"/>
                <a:ea typeface="Meiryo" panose="020B0604030504040204" pitchFamily="34" charset="-128"/>
              </a:rPr>
              <a:t>)</a:t>
            </a:r>
          </a:p>
          <a:p>
            <a:pPr marL="171450" indent="-171450">
              <a:lnSpc>
                <a:spcPct val="150000"/>
              </a:lnSpc>
              <a:buFont typeface="Arial" panose="020B0604020202020204" pitchFamily="34" charset="0"/>
              <a:buChar char="•"/>
            </a:pPr>
            <a:r>
              <a:rPr lang="ja-JP" altLang="en-US" sz="1050" dirty="0">
                <a:latin typeface="Meiryo" panose="020B0604030504040204" pitchFamily="34" charset="-128"/>
                <a:ea typeface="Meiryo" panose="020B0604030504040204" pitchFamily="34" charset="-128"/>
              </a:rPr>
              <a:t>レストラン横にはコアラの飼育舎もあるので間近にコアラを見ることもできます</a:t>
            </a:r>
            <a:endParaRPr lang="en-AU" altLang="ja-JP" sz="1050" dirty="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050" dirty="0">
                <a:latin typeface="Meiryo" panose="020B0604030504040204" pitchFamily="34" charset="-128"/>
                <a:ea typeface="Meiryo" panose="020B0604030504040204" pitchFamily="34" charset="-128"/>
              </a:rPr>
              <a:t>ギフトショップで動物をテーマにしたグッズのお買い物も可能</a:t>
            </a:r>
            <a:endParaRPr lang="en-AU" altLang="ja-JP" sz="1050" dirty="0">
              <a:latin typeface="Meiryo" panose="020B0604030504040204" pitchFamily="34" charset="-128"/>
              <a:ea typeface="Meiryo" panose="020B0604030504040204" pitchFamily="34" charset="-128"/>
            </a:endParaRPr>
          </a:p>
          <a:p>
            <a:pPr>
              <a:lnSpc>
                <a:spcPct val="150000"/>
              </a:lnSpc>
            </a:pPr>
            <a:r>
              <a:rPr lang="en-US" altLang="ja-JP" sz="1050" dirty="0">
                <a:latin typeface="Meiryo" panose="020B0604030504040204" pitchFamily="34" charset="-128"/>
                <a:ea typeface="Meiryo" panose="020B0604030504040204" pitchFamily="34" charset="-128"/>
              </a:rPr>
              <a:t>19:45</a:t>
            </a:r>
            <a:r>
              <a:rPr lang="ja-JP" altLang="en-US" sz="1050" dirty="0">
                <a:latin typeface="Meiryo" panose="020B0604030504040204" pitchFamily="34" charset="-128"/>
                <a:ea typeface="Meiryo" panose="020B0604030504040204" pitchFamily="34" charset="-128"/>
              </a:rPr>
              <a:t>　ギフトショップを抜けて正面玄関よりバスへ</a:t>
            </a:r>
            <a:endParaRPr lang="en-AU" altLang="ja-JP" sz="1050" dirty="0">
              <a:latin typeface="Meiryo" panose="020B0604030504040204" pitchFamily="34" charset="-128"/>
              <a:ea typeface="Meiryo" panose="020B0604030504040204" pitchFamily="34" charset="-128"/>
            </a:endParaRPr>
          </a:p>
          <a:p>
            <a:pPr>
              <a:lnSpc>
                <a:spcPct val="150000"/>
              </a:lnSpc>
            </a:pPr>
            <a:r>
              <a:rPr lang="en-US" altLang="ja-JP" sz="1050" dirty="0">
                <a:latin typeface="Meiryo" panose="020B0604030504040204" pitchFamily="34" charset="-128"/>
                <a:ea typeface="Meiryo" panose="020B0604030504040204" pitchFamily="34" charset="-128"/>
              </a:rPr>
              <a:t>20:00</a:t>
            </a:r>
            <a:r>
              <a:rPr lang="ja-JP" altLang="en-US" sz="1050" dirty="0">
                <a:latin typeface="Meiryo" panose="020B0604030504040204" pitchFamily="34" charset="-128"/>
                <a:ea typeface="Meiryo" panose="020B0604030504040204" pitchFamily="34" charset="-128"/>
              </a:rPr>
              <a:t>　ホテルへ出発</a:t>
            </a:r>
            <a:endParaRPr lang="en-AU" sz="1100" dirty="0">
              <a:latin typeface="Meiryo" panose="020B0604030504040204" pitchFamily="34" charset="-128"/>
              <a:ea typeface="Meiryo" panose="020B0604030504040204" pitchFamily="34" charset="-128"/>
            </a:endParaRPr>
          </a:p>
        </p:txBody>
      </p:sp>
      <p:sp>
        <p:nvSpPr>
          <p:cNvPr id="8" name="TextBox 7">
            <a:extLst>
              <a:ext uri="{FF2B5EF4-FFF2-40B4-BE49-F238E27FC236}">
                <a16:creationId xmlns:a16="http://schemas.microsoft.com/office/drawing/2014/main" id="{352F701D-3DE3-ABBD-72C7-23430E691DCF}"/>
              </a:ext>
            </a:extLst>
          </p:cNvPr>
          <p:cNvSpPr txBox="1"/>
          <p:nvPr/>
        </p:nvSpPr>
        <p:spPr>
          <a:xfrm>
            <a:off x="6978032" y="1076877"/>
            <a:ext cx="4947942" cy="1169551"/>
          </a:xfrm>
          <a:prstGeom prst="rect">
            <a:avLst/>
          </a:prstGeom>
          <a:noFill/>
        </p:spPr>
        <p:txBody>
          <a:bodyPr wrap="square" rtlCol="0">
            <a:spAutoFit/>
          </a:bodyPr>
          <a:lstStyle/>
          <a:p>
            <a:r>
              <a:rPr lang="ja-JP" altLang="en-US" sz="1000" dirty="0">
                <a:latin typeface="Meiryo" panose="020B0604030504040204" pitchFamily="34" charset="-128"/>
                <a:ea typeface="Meiryo" panose="020B0604030504040204" pitchFamily="34" charset="-128"/>
              </a:rPr>
              <a:t>園内の様子：</a:t>
            </a:r>
            <a:r>
              <a:rPr lang="en-AU" altLang="ja-JP" sz="1000" dirty="0">
                <a:latin typeface="Meiryo" panose="020B0604030504040204" pitchFamily="34" charset="-128"/>
                <a:ea typeface="Meiryo" panose="020B0604030504040204" pitchFamily="34" charset="-128"/>
              </a:rPr>
              <a:t>	</a:t>
            </a:r>
            <a:r>
              <a:rPr lang="en-AU" altLang="ja-JP" sz="1000" dirty="0">
                <a:latin typeface="Meiryo" panose="020B0604030504040204" pitchFamily="34" charset="-128"/>
                <a:ea typeface="Meiryo" panose="020B0604030504040204" pitchFamily="34" charset="-128"/>
                <a:hlinkClick r:id="rId3"/>
              </a:rPr>
              <a:t>https://youtu.be/-B6rTycqtyc?t=84</a:t>
            </a:r>
            <a:endParaRPr lang="en-AU"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収容人数：</a:t>
            </a:r>
            <a:r>
              <a:rPr lang="en-AU" altLang="ja-JP" sz="1000" dirty="0">
                <a:latin typeface="Meiryo" panose="020B0604030504040204" pitchFamily="34" charset="-128"/>
                <a:ea typeface="Meiryo" panose="020B0604030504040204" pitchFamily="34" charset="-128"/>
              </a:rPr>
              <a:t>	</a:t>
            </a:r>
            <a:r>
              <a:rPr lang="en-US" altLang="ja-JP" sz="1000" dirty="0">
                <a:latin typeface="Meiryo" panose="020B0604030504040204" pitchFamily="34" charset="-128"/>
                <a:ea typeface="Meiryo" panose="020B0604030504040204" pitchFamily="34" charset="-128"/>
              </a:rPr>
              <a:t>50</a:t>
            </a:r>
            <a:r>
              <a:rPr lang="ja-JP" altLang="en-US" sz="1000" dirty="0">
                <a:latin typeface="Meiryo" panose="020B0604030504040204" pitchFamily="34" charset="-128"/>
                <a:ea typeface="Meiryo" panose="020B0604030504040204" pitchFamily="34" charset="-128"/>
              </a:rPr>
              <a:t>名様～</a:t>
            </a:r>
            <a:r>
              <a:rPr lang="en-US" altLang="ja-JP" sz="1000" dirty="0">
                <a:latin typeface="Meiryo" panose="020B0604030504040204" pitchFamily="34" charset="-128"/>
                <a:ea typeface="Meiryo" panose="020B0604030504040204" pitchFamily="34" charset="-128"/>
              </a:rPr>
              <a:t>140</a:t>
            </a:r>
            <a:r>
              <a:rPr lang="ja-JP" altLang="en-US" sz="1000" dirty="0">
                <a:latin typeface="Meiryo" panose="020B0604030504040204" pitchFamily="34" charset="-128"/>
                <a:ea typeface="Meiryo" panose="020B0604030504040204" pitchFamily="34" charset="-128"/>
              </a:rPr>
              <a:t>名様</a:t>
            </a:r>
            <a:r>
              <a:rPr lang="en-US" altLang="ja-JP" sz="1000" dirty="0">
                <a:latin typeface="Meiryo" panose="020B0604030504040204" pitchFamily="34" charset="-128"/>
                <a:ea typeface="Meiryo" panose="020B0604030504040204" pitchFamily="34" charset="-128"/>
              </a:rPr>
              <a:t>(140</a:t>
            </a:r>
            <a:r>
              <a:rPr lang="ja-JP" altLang="en-US" sz="1000" dirty="0">
                <a:latin typeface="Meiryo" panose="020B0604030504040204" pitchFamily="34" charset="-128"/>
                <a:ea typeface="Meiryo" panose="020B0604030504040204" pitchFamily="34" charset="-128"/>
              </a:rPr>
              <a:t>名以上はご相談ください</a:t>
            </a:r>
            <a:r>
              <a:rPr lang="en-US" altLang="ja-JP" sz="1000" dirty="0">
                <a:latin typeface="Meiryo" panose="020B0604030504040204" pitchFamily="34" charset="-128"/>
                <a:ea typeface="Meiryo" panose="020B0604030504040204" pitchFamily="34" charset="-128"/>
              </a:rPr>
              <a:t>)</a:t>
            </a:r>
          </a:p>
          <a:p>
            <a:r>
              <a:rPr lang="ja-JP" altLang="en-US" sz="1000" dirty="0">
                <a:latin typeface="Meiryo" panose="020B0604030504040204" pitchFamily="34" charset="-128"/>
                <a:ea typeface="Meiryo" panose="020B0604030504040204" pitchFamily="34" charset="-128"/>
              </a:rPr>
              <a:t>メニュー例：</a:t>
            </a:r>
            <a:r>
              <a:rPr lang="en-AU" altLang="ja-JP" sz="1000" dirty="0">
                <a:latin typeface="Meiryo" panose="020B0604030504040204" pitchFamily="34" charset="-128"/>
                <a:ea typeface="Meiryo" panose="020B0604030504040204" pitchFamily="34" charset="-128"/>
              </a:rPr>
              <a:t>	</a:t>
            </a:r>
            <a:r>
              <a:rPr lang="ja-JP" altLang="en-US" sz="1000" dirty="0">
                <a:latin typeface="Meiryo" panose="020B0604030504040204" pitchFamily="34" charset="-128"/>
                <a:ea typeface="Meiryo" panose="020B0604030504040204" pitchFamily="34" charset="-128"/>
              </a:rPr>
              <a:t>特製ディップとパン</a:t>
            </a:r>
            <a:endParaRPr lang="en-AU" altLang="ja-JP" sz="1000" dirty="0">
              <a:latin typeface="Meiryo" panose="020B0604030504040204" pitchFamily="34" charset="-128"/>
              <a:ea typeface="Meiryo" panose="020B0604030504040204" pitchFamily="34" charset="-128"/>
            </a:endParaRPr>
          </a:p>
          <a:p>
            <a:r>
              <a:rPr lang="en-AU" sz="1000" dirty="0">
                <a:latin typeface="Meiryo" panose="020B0604030504040204" pitchFamily="34" charset="-128"/>
                <a:ea typeface="Meiryo" panose="020B0604030504040204" pitchFamily="34" charset="-128"/>
              </a:rPr>
              <a:t>	</a:t>
            </a:r>
            <a:r>
              <a:rPr lang="ja-JP" altLang="en-US" sz="1000" dirty="0">
                <a:latin typeface="Meiryo" panose="020B0604030504040204" pitchFamily="34" charset="-128"/>
                <a:ea typeface="Meiryo" panose="020B0604030504040204" pitchFamily="34" charset="-128"/>
              </a:rPr>
              <a:t>メイン</a:t>
            </a:r>
            <a:endParaRPr lang="en-AU" altLang="ja-JP" sz="1000" dirty="0">
              <a:latin typeface="Meiryo" panose="020B0604030504040204" pitchFamily="34" charset="-128"/>
              <a:ea typeface="Meiryo" panose="020B0604030504040204" pitchFamily="34" charset="-128"/>
            </a:endParaRPr>
          </a:p>
          <a:p>
            <a:r>
              <a:rPr lang="en-AU" sz="1000" dirty="0">
                <a:latin typeface="Meiryo" panose="020B0604030504040204" pitchFamily="34" charset="-128"/>
                <a:ea typeface="Meiryo" panose="020B0604030504040204" pitchFamily="34" charset="-128"/>
              </a:rPr>
              <a:t>	</a:t>
            </a:r>
            <a:r>
              <a:rPr lang="ja-JP" altLang="en-US" sz="1000" dirty="0">
                <a:latin typeface="Meiryo" panose="020B0604030504040204" pitchFamily="34" charset="-128"/>
                <a:ea typeface="Meiryo" panose="020B0604030504040204" pitchFamily="34" charset="-128"/>
              </a:rPr>
              <a:t>地元産フルーツのプラッター</a:t>
            </a:r>
            <a:endParaRPr lang="en-AU"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コアラ写真：</a:t>
            </a:r>
            <a:r>
              <a:rPr lang="en-AU" altLang="ja-JP" sz="1000" dirty="0">
                <a:latin typeface="Meiryo" panose="020B0604030504040204" pitchFamily="34" charset="-128"/>
                <a:ea typeface="Meiryo" panose="020B0604030504040204" pitchFamily="34" charset="-128"/>
              </a:rPr>
              <a:t>	</a:t>
            </a:r>
            <a:r>
              <a:rPr lang="en-US" altLang="ja-JP" sz="1000" dirty="0">
                <a:latin typeface="Meiryo" panose="020B0604030504040204" pitchFamily="34" charset="-128"/>
                <a:ea typeface="Meiryo" panose="020B0604030504040204" pitchFamily="34" charset="-128"/>
              </a:rPr>
              <a:t>1</a:t>
            </a:r>
            <a:r>
              <a:rPr lang="ja-JP" altLang="en-US" sz="1000" dirty="0">
                <a:latin typeface="Meiryo" panose="020B0604030504040204" pitchFamily="34" charset="-128"/>
                <a:ea typeface="Meiryo" panose="020B0604030504040204" pitchFamily="34" charset="-128"/>
              </a:rPr>
              <a:t>人ずつではなく家族もしくはテーブルごとの抱っこしない写真</a:t>
            </a:r>
            <a:endParaRPr lang="en-AU"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園内地図：</a:t>
            </a:r>
            <a:r>
              <a:rPr lang="en-AU" altLang="ja-JP" sz="1000" dirty="0">
                <a:latin typeface="Meiryo" panose="020B0604030504040204" pitchFamily="34" charset="-128"/>
                <a:ea typeface="Meiryo" panose="020B0604030504040204" pitchFamily="34" charset="-128"/>
              </a:rPr>
              <a:t>	</a:t>
            </a:r>
            <a:r>
              <a:rPr lang="ja-JP" altLang="en-US" sz="1000" dirty="0">
                <a:latin typeface="Meiryo" panose="020B0604030504040204" pitchFamily="34" charset="-128"/>
                <a:ea typeface="Meiryo" panose="020B0604030504040204" pitchFamily="34" charset="-128"/>
              </a:rPr>
              <a:t>弊社資料サイト</a:t>
            </a:r>
            <a:r>
              <a:rPr lang="ja-JP" altLang="en-US" sz="1000" dirty="0">
                <a:latin typeface="Meiryo" panose="020B0604030504040204" pitchFamily="34" charset="-128"/>
                <a:ea typeface="Meiryo" panose="020B0604030504040204" pitchFamily="34" charset="-128"/>
                <a:hlinkClick r:id="rId4"/>
              </a:rPr>
              <a:t>こちら</a:t>
            </a:r>
            <a:r>
              <a:rPr lang="ja-JP" altLang="en-US" sz="1000" dirty="0">
                <a:latin typeface="Meiryo" panose="020B0604030504040204" pitchFamily="34" charset="-128"/>
                <a:ea typeface="Meiryo" panose="020B0604030504040204" pitchFamily="34" charset="-128"/>
              </a:rPr>
              <a:t>からダウンロード可能</a:t>
            </a:r>
            <a:endParaRPr lang="en-AU" altLang="ja-JP" sz="1000" dirty="0">
              <a:latin typeface="Meiryo" panose="020B0604030504040204" pitchFamily="34" charset="-128"/>
              <a:ea typeface="Meiryo" panose="020B0604030504040204" pitchFamily="34" charset="-128"/>
            </a:endParaRPr>
          </a:p>
        </p:txBody>
      </p:sp>
      <p:pic>
        <p:nvPicPr>
          <p:cNvPr id="18" name="Picture 17" descr="A group of people sitting at tables&#10;&#10;Description automatically generated">
            <a:extLst>
              <a:ext uri="{FF2B5EF4-FFF2-40B4-BE49-F238E27FC236}">
                <a16:creationId xmlns:a16="http://schemas.microsoft.com/office/drawing/2014/main" id="{D2C867F5-7D34-E55C-D2B6-8E37A78BBC6C}"/>
              </a:ext>
            </a:extLst>
          </p:cNvPr>
          <p:cNvPicPr>
            <a:picLocks noChangeAspect="1"/>
          </p:cNvPicPr>
          <p:nvPr/>
        </p:nvPicPr>
        <p:blipFill rotWithShape="1">
          <a:blip r:embed="rId5">
            <a:extLst>
              <a:ext uri="{28A0092B-C50C-407E-A947-70E740481C1C}">
                <a14:useLocalDpi xmlns:a14="http://schemas.microsoft.com/office/drawing/2010/main" val="0"/>
              </a:ext>
            </a:extLst>
          </a:blip>
          <a:srcRect t="2873"/>
          <a:stretch/>
        </p:blipFill>
        <p:spPr>
          <a:xfrm>
            <a:off x="9152297" y="4615722"/>
            <a:ext cx="2839665" cy="2068550"/>
          </a:xfrm>
          <a:prstGeom prst="rect">
            <a:avLst/>
          </a:prstGeom>
        </p:spPr>
      </p:pic>
      <p:pic>
        <p:nvPicPr>
          <p:cNvPr id="20" name="Picture 19" descr="A group of people looking at kangaroos&#10;&#10;Description automatically generated">
            <a:extLst>
              <a:ext uri="{FF2B5EF4-FFF2-40B4-BE49-F238E27FC236}">
                <a16:creationId xmlns:a16="http://schemas.microsoft.com/office/drawing/2014/main" id="{3AB8FB61-6ED8-6047-D8F0-50FF9D649FD5}"/>
              </a:ext>
            </a:extLst>
          </p:cNvPr>
          <p:cNvPicPr>
            <a:picLocks noChangeAspect="1"/>
          </p:cNvPicPr>
          <p:nvPr/>
        </p:nvPicPr>
        <p:blipFill rotWithShape="1">
          <a:blip r:embed="rId6">
            <a:extLst>
              <a:ext uri="{28A0092B-C50C-407E-A947-70E740481C1C}">
                <a14:useLocalDpi xmlns:a14="http://schemas.microsoft.com/office/drawing/2010/main" val="0"/>
              </a:ext>
            </a:extLst>
          </a:blip>
          <a:srcRect r="6019"/>
          <a:stretch/>
        </p:blipFill>
        <p:spPr>
          <a:xfrm>
            <a:off x="6315006" y="2582943"/>
            <a:ext cx="2668735" cy="1893110"/>
          </a:xfrm>
          <a:prstGeom prst="rect">
            <a:avLst/>
          </a:prstGeom>
        </p:spPr>
      </p:pic>
      <p:pic>
        <p:nvPicPr>
          <p:cNvPr id="24" name="Picture 23" descr="A group of people holding a snake&#10;&#10;Description automatically generated">
            <a:extLst>
              <a:ext uri="{FF2B5EF4-FFF2-40B4-BE49-F238E27FC236}">
                <a16:creationId xmlns:a16="http://schemas.microsoft.com/office/drawing/2014/main" id="{A395B4DF-5E57-7806-1785-FE25796C5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3445" y="2592370"/>
            <a:ext cx="2839664" cy="1893110"/>
          </a:xfrm>
          <a:prstGeom prst="rect">
            <a:avLst/>
          </a:prstGeom>
        </p:spPr>
      </p:pic>
      <p:pic>
        <p:nvPicPr>
          <p:cNvPr id="26" name="Picture 25" descr="A group of women with a parrot&#10;&#10;Description automatically generated">
            <a:extLst>
              <a:ext uri="{FF2B5EF4-FFF2-40B4-BE49-F238E27FC236}">
                <a16:creationId xmlns:a16="http://schemas.microsoft.com/office/drawing/2014/main" id="{987D1B42-7E53-6215-F034-733FE4B8EC9D}"/>
              </a:ext>
            </a:extLst>
          </p:cNvPr>
          <p:cNvPicPr>
            <a:picLocks noChangeAspect="1"/>
          </p:cNvPicPr>
          <p:nvPr/>
        </p:nvPicPr>
        <p:blipFill rotWithShape="1">
          <a:blip r:embed="rId8">
            <a:extLst>
              <a:ext uri="{28A0092B-C50C-407E-A947-70E740481C1C}">
                <a14:useLocalDpi xmlns:a14="http://schemas.microsoft.com/office/drawing/2010/main" val="0"/>
              </a:ext>
            </a:extLst>
          </a:blip>
          <a:srcRect l="9223" r="4768"/>
          <a:stretch/>
        </p:blipFill>
        <p:spPr>
          <a:xfrm>
            <a:off x="6315007" y="4605229"/>
            <a:ext cx="2668735" cy="2068550"/>
          </a:xfrm>
          <a:prstGeom prst="rect">
            <a:avLst/>
          </a:prstGeom>
        </p:spPr>
      </p:pic>
    </p:spTree>
    <p:extLst>
      <p:ext uri="{BB962C8B-B14F-4D97-AF65-F5344CB8AC3E}">
        <p14:creationId xmlns:p14="http://schemas.microsoft.com/office/powerpoint/2010/main" val="196339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754</Words>
  <Application>Microsoft Office PowerPoint</Application>
  <PresentationFormat>Widescreen</PresentationFormat>
  <Paragraphs>27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Meiryo</vt:lpstr>
      <vt:lpstr>Arial</vt:lpstr>
      <vt:lpstr>Calibri</vt:lpstr>
      <vt:lpstr>Calibri Light</vt:lpstr>
      <vt:lpstr>Office Theme</vt:lpstr>
      <vt:lpstr>ワイルドライフ・ハビタットでのディナーファンクション活用例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ワイルドライフ・ハビタットでのディナーファンクション活用例</dc:title>
  <dc:creator>Kazu Nakagawa</dc:creator>
  <cp:lastModifiedBy>Kazu Nakagawa</cp:lastModifiedBy>
  <cp:revision>1</cp:revision>
  <dcterms:created xsi:type="dcterms:W3CDTF">2023-07-27T02:45:40Z</dcterms:created>
  <dcterms:modified xsi:type="dcterms:W3CDTF">2023-07-27T04:48:12Z</dcterms:modified>
</cp:coreProperties>
</file>